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5"/>
  </p:notesMasterIdLst>
  <p:handoutMasterIdLst>
    <p:handoutMasterId r:id="rId16"/>
  </p:handoutMasterIdLst>
  <p:sldIdLst>
    <p:sldId id="397" r:id="rId4"/>
    <p:sldId id="403" r:id="rId5"/>
    <p:sldId id="406" r:id="rId6"/>
    <p:sldId id="407" r:id="rId7"/>
    <p:sldId id="408" r:id="rId8"/>
    <p:sldId id="409" r:id="rId9"/>
    <p:sldId id="410" r:id="rId10"/>
    <p:sldId id="404" r:id="rId11"/>
    <p:sldId id="411" r:id="rId12"/>
    <p:sldId id="405" r:id="rId13"/>
    <p:sldId id="400" r:id="rId14"/>
  </p:sldIdLst>
  <p:sldSz cx="12190413" cy="6859588"/>
  <p:notesSz cx="6858000" cy="9144000"/>
  <p:embeddedFontLst>
    <p:embeddedFont>
      <p:font typeface="Inter-Regular" panose="020B0604020202020204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B5C2"/>
    <a:srgbClr val="088F9E"/>
    <a:srgbClr val="E2F4F6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78" d="100"/>
          <a:sy n="78" d="100"/>
        </p:scale>
        <p:origin x="835" y="7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8/10/2026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05789" y="3028366"/>
            <a:ext cx="10924094" cy="2533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 algn="ctr"/>
            <a:r>
              <a:rPr lang="en-US" sz="3200" b="1" dirty="0">
                <a:solidFill>
                  <a:srgbClr val="088F9E"/>
                </a:solidFill>
                <a:latin typeface="Calibri"/>
              </a:rPr>
              <a:t>"Regulators’ Financial Revenues to Ensure Their Independence of all Market Stakeholders"</a:t>
            </a:r>
          </a:p>
          <a:p>
            <a:pPr algn="ctr"/>
            <a:r>
              <a:rPr lang="en-US" sz="1600" dirty="0">
                <a:solidFill>
                  <a:srgbClr val="088F9E"/>
                </a:solidFill>
                <a:latin typeface="Calibri" panose="020F0502020204030204" pitchFamily="34" charset="0"/>
              </a:rPr>
              <a:t>By</a:t>
            </a:r>
          </a:p>
          <a:p>
            <a:pPr algn="ctr"/>
            <a:r>
              <a:rPr lang="en-US" sz="2400" dirty="0">
                <a:solidFill>
                  <a:srgbClr val="088F9E"/>
                </a:solidFill>
                <a:latin typeface="Calibri" panose="020F0502020204030204" pitchFamily="34" charset="0"/>
              </a:rPr>
              <a:t>Dr. George LOIZOS</a:t>
            </a:r>
          </a:p>
          <a:p>
            <a:pPr algn="ctr"/>
            <a:r>
              <a:rPr lang="en-US" sz="2400" dirty="0">
                <a:solidFill>
                  <a:srgbClr val="088F9E"/>
                </a:solidFill>
                <a:latin typeface="Calibri" panose="020F0502020204030204" pitchFamily="34" charset="0"/>
              </a:rPr>
              <a:t>Member of the Board, </a:t>
            </a:r>
          </a:p>
          <a:p>
            <a:pPr algn="ctr"/>
            <a:r>
              <a:rPr lang="en-US" sz="2400" dirty="0">
                <a:solidFill>
                  <a:srgbClr val="088F9E"/>
                </a:solidFill>
                <a:latin typeface="Calibri" panose="020F0502020204030204" pitchFamily="34" charset="0"/>
              </a:rPr>
              <a:t>Regulatory Authority for Energy, Waste and Water (RAAEY), Greece</a:t>
            </a: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4288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sz="1200">
                <a:solidFill>
                  <a:srgbClr val="30373D"/>
                </a:solidFill>
                <a:latin typeface="Calibri"/>
              </a:rPr>
              <a:t>Ensuring Independence, Effectiveness and Sustainability  |  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Energy regulators must remain impartial across governments, consumers, regulated entities and market participants.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Adequate and predictable resources support staffing, expertise, enforcement, digital systems and long-term planning.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Dependence on a single funding source can create real or perceived influence over regulatory priorities.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Financial autonomy should be designed together with transparency, audit and accountability.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Why financing matters</a:t>
            </a:r>
          </a:p>
        </p:txBody>
      </p:sp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56A84-6FB5-06F2-5B69-8B36CBE4E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What a sound financing framework should deliver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" y="1508760"/>
            <a:ext cx="3246120" cy="1508760"/>
          </a:xfrm>
          <a:prstGeom prst="roundRect">
            <a:avLst/>
          </a:prstGeom>
          <a:solidFill>
            <a:srgbClr val="F2F7F8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50392" y="1673351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88F9E"/>
                </a:solidFill>
                <a:latin typeface="Calibri"/>
              </a:rPr>
              <a:t>Adequacy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" y="2112264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0373D"/>
                </a:solidFill>
                <a:latin typeface="Calibri"/>
              </a:rPr>
              <a:t>Sufficient resources for the statutory mandate.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389120" y="1508760"/>
            <a:ext cx="3246120" cy="1508760"/>
          </a:xfrm>
          <a:prstGeom prst="roundRect">
            <a:avLst/>
          </a:prstGeom>
          <a:solidFill>
            <a:srgbClr val="F2F7F8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553712" y="1673351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88F9E"/>
                </a:solidFill>
                <a:latin typeface="Calibri"/>
              </a:rPr>
              <a:t>Predictability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53712" y="2112264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0373D"/>
                </a:solidFill>
                <a:latin typeface="Calibri"/>
              </a:rPr>
              <a:t>Stable funding for medium- and long-term planning.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092440" y="1508760"/>
            <a:ext cx="3246120" cy="1508760"/>
          </a:xfrm>
          <a:prstGeom prst="roundRect">
            <a:avLst/>
          </a:prstGeom>
          <a:solidFill>
            <a:srgbClr val="F2F7F8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257031" y="1673351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88F9E"/>
                </a:solidFill>
                <a:latin typeface="Calibri"/>
              </a:rPr>
              <a:t>Autonomy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57031" y="2112264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0373D"/>
                </a:solidFill>
                <a:latin typeface="Calibri"/>
              </a:rPr>
              <a:t>Protection from inappropriate external influence.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5800" y="3566160"/>
            <a:ext cx="3246120" cy="1508760"/>
          </a:xfrm>
          <a:prstGeom prst="roundRect">
            <a:avLst/>
          </a:prstGeom>
          <a:solidFill>
            <a:srgbClr val="F2F7F8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50392" y="3730752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88F9E"/>
                </a:solidFill>
                <a:latin typeface="Calibri"/>
              </a:rPr>
              <a:t>Diversification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0392" y="4169663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0373D"/>
                </a:solidFill>
                <a:latin typeface="Calibri"/>
              </a:rPr>
              <a:t>Reduced dependence on a single funding source.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389120" y="3566160"/>
            <a:ext cx="3246120" cy="1508760"/>
          </a:xfrm>
          <a:prstGeom prst="roundRect">
            <a:avLst/>
          </a:prstGeom>
          <a:solidFill>
            <a:srgbClr val="F2F7F8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553712" y="3730752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88F9E"/>
                </a:solidFill>
                <a:latin typeface="Calibri"/>
              </a:rPr>
              <a:t>Flexibility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53712" y="4169663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0373D"/>
                </a:solidFill>
                <a:latin typeface="Calibri"/>
              </a:rPr>
              <a:t>Capacity to respond to expanding responsibilities.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092440" y="3566160"/>
            <a:ext cx="3246120" cy="1508760"/>
          </a:xfrm>
          <a:prstGeom prst="roundRect">
            <a:avLst/>
          </a:prstGeom>
          <a:solidFill>
            <a:srgbClr val="F2F7F8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8257031" y="3730752"/>
            <a:ext cx="2834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088F9E"/>
                </a:solidFill>
                <a:latin typeface="Calibri"/>
              </a:rPr>
              <a:t>Accountability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57031" y="4169663"/>
            <a:ext cx="28346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30373D"/>
                </a:solidFill>
                <a:latin typeface="Calibri"/>
              </a:rPr>
              <a:t>Transparent budgeting, audit and oversight.</a:t>
            </a:r>
          </a:p>
        </p:txBody>
      </p:sp>
    </p:spTree>
    <p:extLst>
      <p:ext uri="{BB962C8B-B14F-4D97-AF65-F5344CB8AC3E}">
        <p14:creationId xmlns:p14="http://schemas.microsoft.com/office/powerpoint/2010/main" val="32748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04E30-A933-C7E5-5B42-0A91E9B0B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>
            <a:extLst>
              <a:ext uri="{FF2B5EF4-FFF2-40B4-BE49-F238E27FC236}">
                <a16:creationId xmlns:a16="http://schemas.microsoft.com/office/drawing/2014/main" id="{6773B87C-7B9E-10E9-0880-69948F6CFB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735667"/>
            <a:ext cx="10314039" cy="3523721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State budget allocations — financing through government appropriations.</a:t>
            </a:r>
          </a:p>
          <a:p>
            <a:pPr>
              <a:spcAft>
                <a:spcPts val="800"/>
              </a:spcAft>
            </a:pPr>
            <a:r>
              <a:rPr lang="en-US" dirty="0" err="1">
                <a:solidFill>
                  <a:srgbClr val="30373D"/>
                </a:solidFill>
              </a:rPr>
              <a:t>Licence</a:t>
            </a:r>
            <a:r>
              <a:rPr lang="en-US" dirty="0">
                <a:solidFill>
                  <a:srgbClr val="30373D"/>
                </a:solidFill>
              </a:rPr>
              <a:t> and regulatory fees — charges linked to licensing or regulatory activity.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Levies on market participants — dedicated charges based on objective formulas.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Consumer-funded mechanisms — regulatory costs recovered through tariffs or bills.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Hybrid or diversified models — combinations intended to reduce concentration risk.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Principal funding models</a:t>
            </a:r>
          </a:p>
        </p:txBody>
      </p:sp>
    </p:spTree>
    <p:extLst>
      <p:ext uri="{BB962C8B-B14F-4D97-AF65-F5344CB8AC3E}">
        <p14:creationId xmlns:p14="http://schemas.microsoft.com/office/powerpoint/2010/main" val="267258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0B5A1-1E20-A178-DC4C-6C9B7E689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Comparing the funding models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71800" y="1143000"/>
            <a:ext cx="34747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>
                <a:solidFill>
                  <a:srgbClr val="69747C"/>
                </a:solidFill>
                <a:latin typeface="Calibri"/>
              </a:rPr>
              <a:t>Potential strength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03720" y="1143000"/>
            <a:ext cx="36576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dirty="0">
                <a:solidFill>
                  <a:srgbClr val="69747C"/>
                </a:solidFill>
                <a:latin typeface="Calibri"/>
              </a:rPr>
              <a:t>Potential risk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1508760"/>
            <a:ext cx="2057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88F9E"/>
                </a:solidFill>
                <a:latin typeface="Calibri"/>
              </a:rPr>
              <a:t>State budget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71800" y="1508760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Public accountability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1508760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Political/fiscal pressure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1520" y="2331720"/>
            <a:ext cx="2057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88F9E"/>
                </a:solidFill>
                <a:latin typeface="Calibri"/>
              </a:rPr>
              <a:t>Licence fees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971800" y="2331720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Links costs to activity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03720" y="2390222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Perceived industry influence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3154679"/>
            <a:ext cx="2057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88F9E"/>
                </a:solidFill>
                <a:latin typeface="Calibri"/>
              </a:rPr>
              <a:t>Market levies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971800" y="3154679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Dedicated, predictable revenue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03720" y="3154679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Fairness and capture safeguards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1520" y="3977639"/>
            <a:ext cx="2057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88F9E"/>
                </a:solidFill>
                <a:latin typeface="Calibri"/>
              </a:rPr>
              <a:t>Consumer funding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971800" y="3977639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Broad, potentially stable base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3720" y="3977639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Transparency and affordability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1520" y="4800600"/>
            <a:ext cx="2057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88F9E"/>
                </a:solidFill>
                <a:latin typeface="Calibri"/>
              </a:rPr>
              <a:t>Hybrid model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971800" y="4800600"/>
            <a:ext cx="3657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>
                <a:solidFill>
                  <a:srgbClr val="30373D"/>
                </a:solidFill>
                <a:latin typeface="Calibri"/>
              </a:rPr>
              <a:t>Greater resilience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41372" y="4755674"/>
            <a:ext cx="4023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dirty="0">
                <a:solidFill>
                  <a:srgbClr val="30373D"/>
                </a:solidFill>
                <a:latin typeface="Calibri"/>
              </a:rPr>
              <a:t>Administrative complexity</a:t>
            </a:r>
          </a:p>
        </p:txBody>
      </p:sp>
    </p:spTree>
    <p:extLst>
      <p:ext uri="{BB962C8B-B14F-4D97-AF65-F5344CB8AC3E}">
        <p14:creationId xmlns:p14="http://schemas.microsoft.com/office/powerpoint/2010/main" val="2016901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852C8-EC7A-409A-11CA-5B896F17F2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>
            <a:extLst>
              <a:ext uri="{FF2B5EF4-FFF2-40B4-BE49-F238E27FC236}">
                <a16:creationId xmlns:a16="http://schemas.microsoft.com/office/drawing/2014/main" id="{4A88723B-9525-1640-7B81-1DB5A25878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4883" y="1322713"/>
            <a:ext cx="9340645" cy="3947378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Single-source dependence can give one institution or stakeholder disproportionate leverage.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Annual budget uncertainty can weaken planning and institutional capacity.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External controls over staffing, procurement or expenditure can undermine practical autonomy.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Expanding mandates without additional resources can reduce regulatory effectiveness.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Industry-funded models require safeguards against regulatory capture or perceptions of capture.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Autonomy without strong accountability can undermine public confidence.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Key risks to financial independence</a:t>
            </a:r>
          </a:p>
        </p:txBody>
      </p:sp>
    </p:spTree>
    <p:extLst>
      <p:ext uri="{BB962C8B-B14F-4D97-AF65-F5344CB8AC3E}">
        <p14:creationId xmlns:p14="http://schemas.microsoft.com/office/powerpoint/2010/main" val="1441198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495C8-C873-BABD-1202-65C565D0F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>
            <a:extLst>
              <a:ext uri="{FF2B5EF4-FFF2-40B4-BE49-F238E27FC236}">
                <a16:creationId xmlns:a16="http://schemas.microsoft.com/office/drawing/2014/main" id="{32F88B1C-E43B-1E28-0E7B-CE836892D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8025" y="1293216"/>
            <a:ext cx="9142413" cy="4458656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Establish the financing mechanism in legislation.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Use transparent and objective formulas for fees and levies.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Consider multi-year budget frameworks to improve predictability.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Protect approved budgets from arbitrary reductions.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Provide appropriate autonomy over staffing, procurement and expenditure.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Require independent audits and publication of financial information.</a:t>
            </a:r>
          </a:p>
          <a:p>
            <a:pPr>
              <a:spcAft>
                <a:spcPts val="800"/>
              </a:spcAft>
            </a:pPr>
            <a:r>
              <a:rPr lang="en-US" dirty="0">
                <a:solidFill>
                  <a:srgbClr val="30373D"/>
                </a:solidFill>
              </a:rPr>
              <a:t>Match new regulatory responsibilities with appropriate additional resources.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Institutional safeguards</a:t>
            </a:r>
          </a:p>
        </p:txBody>
      </p:sp>
    </p:spTree>
    <p:extLst>
      <p:ext uri="{BB962C8B-B14F-4D97-AF65-F5344CB8AC3E}">
        <p14:creationId xmlns:p14="http://schemas.microsoft.com/office/powerpoint/2010/main" val="3117080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Pathway toward greater financial independence</a:t>
            </a:r>
          </a:p>
        </p:txBody>
      </p:sp>
      <p:sp>
        <p:nvSpPr>
          <p:cNvPr id="14" name="Oval 13"/>
          <p:cNvSpPr/>
          <p:nvPr/>
        </p:nvSpPr>
        <p:spPr>
          <a:xfrm>
            <a:off x="932688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2688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088F9E"/>
                </a:solidFill>
                <a:latin typeface="Calibri"/>
              </a:rPr>
              <a:t>Assess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dirty="0">
                <a:solidFill>
                  <a:srgbClr val="30373D"/>
                </a:solidFill>
                <a:latin typeface="Calibri"/>
              </a:rPr>
              <a:t>Are resources adequate?</a:t>
            </a:r>
          </a:p>
        </p:txBody>
      </p:sp>
      <p:sp>
        <p:nvSpPr>
          <p:cNvPr id="18" name="Oval 17"/>
          <p:cNvSpPr/>
          <p:nvPr/>
        </p:nvSpPr>
        <p:spPr>
          <a:xfrm>
            <a:off x="2551176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551176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21408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088F9E"/>
                </a:solidFill>
                <a:latin typeface="Calibri"/>
              </a:rPr>
              <a:t>Diagnose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21408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0373D"/>
                </a:solidFill>
                <a:latin typeface="Calibri"/>
              </a:rPr>
              <a:t>Where are dependencies?</a:t>
            </a:r>
          </a:p>
        </p:txBody>
      </p:sp>
      <p:sp>
        <p:nvSpPr>
          <p:cNvPr id="22" name="Oval 21"/>
          <p:cNvSpPr/>
          <p:nvPr/>
        </p:nvSpPr>
        <p:spPr>
          <a:xfrm>
            <a:off x="4169663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169663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39896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088F9E"/>
                </a:solidFill>
                <a:latin typeface="Calibri"/>
              </a:rPr>
              <a:t>Stabilise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39896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0373D"/>
                </a:solidFill>
                <a:latin typeface="Calibri"/>
              </a:rPr>
              <a:t>Improve predictability.</a:t>
            </a:r>
          </a:p>
        </p:txBody>
      </p:sp>
      <p:sp>
        <p:nvSpPr>
          <p:cNvPr id="26" name="Oval 25"/>
          <p:cNvSpPr/>
          <p:nvPr/>
        </p:nvSpPr>
        <p:spPr>
          <a:xfrm>
            <a:off x="5788152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788152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58384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dirty="0">
                <a:solidFill>
                  <a:srgbClr val="088F9E"/>
                </a:solidFill>
                <a:latin typeface="Calibri"/>
              </a:rPr>
              <a:t>Empower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58384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0373D"/>
                </a:solidFill>
                <a:latin typeface="Calibri"/>
              </a:rPr>
              <a:t>Strengthen expenditure autonomy.</a:t>
            </a:r>
          </a:p>
        </p:txBody>
      </p:sp>
      <p:sp>
        <p:nvSpPr>
          <p:cNvPr id="30" name="Oval 29"/>
          <p:cNvSpPr/>
          <p:nvPr/>
        </p:nvSpPr>
        <p:spPr>
          <a:xfrm>
            <a:off x="7406640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406640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76872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088F9E"/>
                </a:solidFill>
                <a:latin typeface="Calibri"/>
              </a:rPr>
              <a:t>Diversify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76872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0373D"/>
                </a:solidFill>
                <a:latin typeface="Calibri"/>
              </a:rPr>
              <a:t>Reduce concentration risk.</a:t>
            </a:r>
          </a:p>
        </p:txBody>
      </p:sp>
      <p:sp>
        <p:nvSpPr>
          <p:cNvPr id="34" name="Oval 33"/>
          <p:cNvSpPr/>
          <p:nvPr/>
        </p:nvSpPr>
        <p:spPr>
          <a:xfrm>
            <a:off x="9025128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025128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95360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088F9E"/>
                </a:solidFill>
                <a:latin typeface="Calibri"/>
              </a:rPr>
              <a:t>Safeguard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95360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dirty="0">
                <a:solidFill>
                  <a:srgbClr val="30373D"/>
                </a:solidFill>
                <a:latin typeface="Calibri"/>
              </a:rPr>
              <a:t>Reinforce audit and transparency.</a:t>
            </a:r>
          </a:p>
        </p:txBody>
      </p:sp>
      <p:sp>
        <p:nvSpPr>
          <p:cNvPr id="38" name="Oval 37"/>
          <p:cNvSpPr/>
          <p:nvPr/>
        </p:nvSpPr>
        <p:spPr>
          <a:xfrm>
            <a:off x="10643616" y="1554480"/>
            <a:ext cx="530352" cy="530352"/>
          </a:xfrm>
          <a:prstGeom prst="ellipse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0643616" y="1664208"/>
            <a:ext cx="530352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213848" y="2331720"/>
            <a:ext cx="13716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>
                <a:solidFill>
                  <a:srgbClr val="088F9E"/>
                </a:solidFill>
                <a:latin typeface="Calibri"/>
              </a:rPr>
              <a:t>Review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13848" y="2816352"/>
            <a:ext cx="13716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30373D"/>
                </a:solidFill>
                <a:latin typeface="Calibri"/>
              </a:rPr>
              <a:t>Adapt as mandates evolve.</a:t>
            </a:r>
          </a:p>
        </p:txBody>
      </p:sp>
    </p:spTree>
    <p:extLst>
      <p:ext uri="{BB962C8B-B14F-4D97-AF65-F5344CB8AC3E}">
        <p14:creationId xmlns:p14="http://schemas.microsoft.com/office/powerpoint/2010/main" val="2876556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67351-DE3D-BC8B-B9F5-DCA515D2A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4">
            <a:extLst>
              <a:ext uri="{FF2B5EF4-FFF2-40B4-BE49-F238E27FC236}">
                <a16:creationId xmlns:a16="http://schemas.microsoft.com/office/drawing/2014/main" id="{E7AB0CC7-B97B-B6CD-3E82-F31FFCB0AF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9033" y="1362041"/>
            <a:ext cx="9142413" cy="3731069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Who ultimately finances the regulator, and who determines the size of its budget?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How much autonomy exists over approved funds, staffing and procurement?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How predictable is funding from year to year?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Could funding decisions constrain regulatory action?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What safeguards protect against governmental, political or industry influence?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Would greater diversification strengthen the existing model?</a:t>
            </a:r>
          </a:p>
          <a:p>
            <a:pPr>
              <a:spcAft>
                <a:spcPts val="800"/>
              </a:spcAft>
            </a:pPr>
            <a:r>
              <a:rPr lang="en-US" sz="2000" dirty="0">
                <a:solidFill>
                  <a:srgbClr val="30373D"/>
                </a:solidFill>
              </a:rPr>
              <a:t>How should new responsibilities be matched with new resources?</a:t>
            </a:r>
          </a:p>
          <a:p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Questions for regulatory authorities</a:t>
            </a:r>
          </a:p>
        </p:txBody>
      </p:sp>
    </p:spTree>
    <p:extLst>
      <p:ext uri="{BB962C8B-B14F-4D97-AF65-F5344CB8AC3E}">
        <p14:creationId xmlns:p14="http://schemas.microsoft.com/office/powerpoint/2010/main" val="74581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640080" y="41148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088F9E"/>
                </a:solidFill>
                <a:latin typeface="Calibri"/>
              </a:rPr>
              <a:t>Key conclusions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17613" y="1325880"/>
            <a:ext cx="10241280" cy="3026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Transitions from state-funded to independently financed models.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Introduction of regulatory levies and </a:t>
            </a:r>
            <a:r>
              <a:rPr lang="en-US" sz="1800" dirty="0" err="1">
                <a:solidFill>
                  <a:srgbClr val="30373D"/>
                </a:solidFill>
                <a:latin typeface="Calibri"/>
              </a:rPr>
              <a:t>licence</a:t>
            </a:r>
            <a:r>
              <a:rPr lang="en-US" sz="1800" dirty="0">
                <a:solidFill>
                  <a:srgbClr val="30373D"/>
                </a:solidFill>
                <a:latin typeface="Calibri"/>
              </a:rPr>
              <a:t> fees.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Multi-year financing and budget-setting arrangements.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Autonomy over staffing, remuneration and procurement.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Legislative reforms protecting financial independence.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Funding responses to expanding regulatory mandates.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Audit, reporting and transparency arrangements.</a:t>
            </a:r>
          </a:p>
          <a:p>
            <a:pPr marL="285750" indent="-285750">
              <a:spcAft>
                <a:spcPts val="800"/>
              </a:spcAft>
              <a:buClr>
                <a:srgbClr val="44B5C2"/>
              </a:buCl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30373D"/>
                </a:solidFill>
                <a:latin typeface="Calibri"/>
              </a:rPr>
              <a:t>The institutional process required to achieve reform.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4232" y="4763830"/>
            <a:ext cx="10094288" cy="1089918"/>
          </a:xfrm>
          <a:prstGeom prst="roundRect">
            <a:avLst/>
          </a:prstGeom>
          <a:solidFill>
            <a:srgbClr val="088F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34845" y="4954846"/>
            <a:ext cx="9601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Calibri"/>
              </a:rPr>
              <a:t>Strong regulation requires adequate resources, genuine autonomy and credible accountability.</a:t>
            </a:r>
          </a:p>
        </p:txBody>
      </p:sp>
    </p:spTree>
    <p:extLst>
      <p:ext uri="{BB962C8B-B14F-4D97-AF65-F5344CB8AC3E}">
        <p14:creationId xmlns:p14="http://schemas.microsoft.com/office/powerpoint/2010/main" val="3814295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1201072"/>
          </a:xfrm>
        </p:spPr>
        <p:txBody>
          <a:bodyPr/>
          <a:lstStyle/>
          <a:p>
            <a:r>
              <a:rPr lang="en-US" sz="2800" b="1" dirty="0"/>
              <a:t>Dr. George LOIZOS, </a:t>
            </a:r>
          </a:p>
          <a:p>
            <a:r>
              <a:rPr lang="en-US" sz="2800" b="1" dirty="0"/>
              <a:t>gloizos@raaey.gr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5549" y="2814241"/>
            <a:ext cx="7191375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400" b="1" dirty="0">
                <a:solidFill>
                  <a:srgbClr val="088F9E"/>
                </a:solidFill>
                <a:latin typeface="Calibri"/>
              </a:rPr>
              <a:t>Discussion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2187" y="3429794"/>
            <a:ext cx="66749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0" dirty="0">
                <a:solidFill>
                  <a:srgbClr val="30373D"/>
                </a:solidFill>
                <a:latin typeface="Calibri"/>
              </a:rPr>
              <a:t>What financing arrangements best protect independence while ensuring accountability?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625</Words>
  <Application>Microsoft Office PowerPoint</Application>
  <PresentationFormat>Προσαρμογή</PresentationFormat>
  <Paragraphs>107</Paragraphs>
  <Slides>11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3</vt:i4>
      </vt:variant>
      <vt:variant>
        <vt:lpstr>Τίτλοι διαφανειών</vt:lpstr>
      </vt:variant>
      <vt:variant>
        <vt:i4>11</vt:i4>
      </vt:variant>
    </vt:vector>
  </HeadingPairs>
  <TitlesOfParts>
    <vt:vector size="18" baseType="lpstr">
      <vt:lpstr>Inter-Regular</vt:lpstr>
      <vt:lpstr>Calibri</vt:lpstr>
      <vt:lpstr>굴림체</vt:lpstr>
      <vt:lpstr>Arial</vt:lpstr>
      <vt:lpstr>Custom Design</vt:lpstr>
      <vt:lpstr>1_Custom Design</vt:lpstr>
      <vt:lpstr>4_Custom Design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George Loizos</cp:lastModifiedBy>
  <cp:revision>24</cp:revision>
  <dcterms:created xsi:type="dcterms:W3CDTF">2026-05-14T13:05:40Z</dcterms:created>
  <dcterms:modified xsi:type="dcterms:W3CDTF">2026-08-10T14:01:14Z</dcterms:modified>
</cp:coreProperties>
</file>